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57" r:id="rId3"/>
    <p:sldId id="259" r:id="rId4"/>
    <p:sldId id="262" r:id="rId5"/>
    <p:sldId id="263" r:id="rId6"/>
    <p:sldId id="261" r:id="rId7"/>
    <p:sldId id="266" r:id="rId8"/>
    <p:sldId id="264" r:id="rId9"/>
    <p:sldId id="267" r:id="rId10"/>
    <p:sldId id="265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baseline="0" dirty="0" smtClean="0">
                <a:effectLst/>
              </a:rPr>
              <a:t>2020 год – 8 033 413,37</a:t>
            </a:r>
            <a:endParaRPr lang="ru-RU" sz="2400" dirty="0" smtClean="0">
              <a:effectLst/>
            </a:endParaRPr>
          </a:p>
          <a:p>
            <a:pPr>
              <a:defRPr/>
            </a:pPr>
            <a:r>
              <a:rPr lang="ru-RU" sz="2400" b="1" i="0" baseline="0" dirty="0" smtClean="0">
                <a:effectLst/>
              </a:rPr>
              <a:t>2021 год – 8 261 899,03</a:t>
            </a:r>
            <a:endParaRPr lang="ru-RU" sz="2400" dirty="0" smtClean="0">
              <a:effectLst/>
            </a:endParaRPr>
          </a:p>
          <a:p>
            <a:pPr>
              <a:defRPr/>
            </a:pPr>
            <a:r>
              <a:rPr lang="ru-RU" sz="2400" b="1" i="0" baseline="0" dirty="0" smtClean="0">
                <a:effectLst/>
              </a:rPr>
              <a:t>2022 год – 11 903 118,25</a:t>
            </a:r>
            <a:endParaRPr lang="ru-RU" sz="2400" dirty="0">
              <a:effectLst/>
            </a:endParaRPr>
          </a:p>
        </c:rich>
      </c:tx>
      <c:layout>
        <c:manualLayout>
          <c:xMode val="edge"/>
          <c:yMode val="edge"/>
          <c:x val="0.35134300031198235"/>
          <c:y val="2.007469525387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Муниципальный бюджет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8033413.3700000001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7-4DBE-8F11-4C56F17E599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Муниципальный бюджет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8261899.0300000003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97-4DBE-8F11-4C56F17E599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Муниципальный бюджет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11903118.25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97-4DBE-8F11-4C56F17E5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463128"/>
        <c:axId val="339465424"/>
      </c:barChart>
      <c:catAx>
        <c:axId val="33946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465424"/>
        <c:crosses val="autoZero"/>
        <c:auto val="1"/>
        <c:lblAlgn val="ctr"/>
        <c:lblOffset val="100"/>
        <c:noMultiLvlLbl val="0"/>
      </c:catAx>
      <c:valAx>
        <c:axId val="33946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46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263279719294979"/>
          <c:y val="0.93859097927551316"/>
          <c:w val="0.65978128151878568"/>
          <c:h val="4.73014103907548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baseline="0" dirty="0" smtClean="0">
                <a:effectLst/>
              </a:rPr>
              <a:t>2020 год – 6 162 344,07</a:t>
            </a:r>
            <a:endParaRPr lang="ru-RU" sz="2400" dirty="0" smtClean="0">
              <a:effectLst/>
            </a:endParaRPr>
          </a:p>
          <a:p>
            <a:pPr>
              <a:defRPr/>
            </a:pPr>
            <a:r>
              <a:rPr lang="ru-RU" sz="2400" b="1" i="0" baseline="0" dirty="0" smtClean="0">
                <a:effectLst/>
              </a:rPr>
              <a:t>2021 год – 7 210 869,15</a:t>
            </a:r>
            <a:endParaRPr lang="ru-RU" sz="2400" dirty="0" smtClean="0">
              <a:effectLst/>
            </a:endParaRPr>
          </a:p>
          <a:p>
            <a:pPr>
              <a:defRPr/>
            </a:pPr>
            <a:r>
              <a:rPr lang="ru-RU" sz="2400" b="1" i="0" baseline="0" dirty="0" smtClean="0">
                <a:effectLst/>
              </a:rPr>
              <a:t>2022 год – 7 654 579,23</a:t>
            </a:r>
            <a:endParaRPr lang="ru-RU" sz="24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Республиканский бюджет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6162344.0700000003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1-493F-AA38-FFD1CFFB69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Республиканский бюджет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7210869.1500000004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D1-493F-AA38-FFD1CFFB696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Республиканский бюджет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7654579.2300000004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D1-493F-AA38-FFD1CFFB6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100912"/>
        <c:axId val="416101240"/>
      </c:barChart>
      <c:catAx>
        <c:axId val="41610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6101240"/>
        <c:crosses val="autoZero"/>
        <c:auto val="1"/>
        <c:lblAlgn val="ctr"/>
        <c:lblOffset val="100"/>
        <c:noMultiLvlLbl val="0"/>
      </c:catAx>
      <c:valAx>
        <c:axId val="41610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610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13208162367977"/>
          <c:y val="0.927481184072248"/>
          <c:w val="0.611639774554116"/>
          <c:h val="7.25188159277519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/>
              <a:t>2020</a:t>
            </a:r>
            <a:r>
              <a:rPr lang="ru-RU" sz="2400" b="1" baseline="0" dirty="0" smtClean="0"/>
              <a:t> год – 4 113 252,46</a:t>
            </a:r>
          </a:p>
          <a:p>
            <a:pPr>
              <a:defRPr/>
            </a:pPr>
            <a:r>
              <a:rPr lang="ru-RU" sz="2400" b="1" baseline="0" dirty="0" smtClean="0"/>
              <a:t>2021 год – 4 234 766,68</a:t>
            </a:r>
          </a:p>
          <a:p>
            <a:pPr>
              <a:defRPr/>
            </a:pPr>
            <a:r>
              <a:rPr lang="ru-RU" sz="2400" b="1" baseline="0" dirty="0" smtClean="0"/>
              <a:t>2022 год – 2 884 310,70</a:t>
            </a:r>
            <a:endParaRPr lang="ru-RU" sz="24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Родительские взносы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4113252.46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EC-45F2-B4C1-1FA49303BE7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Родительские взносы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4234766.68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EC-45F2-B4C1-1FA49303BE7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Родительские взносы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2884310.7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EC-45F2-B4C1-1FA49303B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524448"/>
        <c:axId val="415517888"/>
      </c:barChart>
      <c:catAx>
        <c:axId val="41552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5517888"/>
        <c:crosses val="autoZero"/>
        <c:auto val="1"/>
        <c:lblAlgn val="ctr"/>
        <c:lblOffset val="100"/>
        <c:noMultiLvlLbl val="0"/>
      </c:catAx>
      <c:valAx>
        <c:axId val="4155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552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699718417533552"/>
          <c:y val="0.93773296799346417"/>
          <c:w val="0.67561919615433375"/>
          <c:h val="4.796230912018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i="0" baseline="0" dirty="0" smtClean="0">
                <a:effectLst/>
              </a:rPr>
              <a:t>2020 год – 51 328,00</a:t>
            </a:r>
            <a:endParaRPr lang="ru-RU" sz="2800" dirty="0" smtClean="0">
              <a:effectLst/>
            </a:endParaRPr>
          </a:p>
          <a:p>
            <a:pPr>
              <a:defRPr/>
            </a:pPr>
            <a:r>
              <a:rPr lang="ru-RU" sz="2800" b="1" i="0" baseline="0" dirty="0" smtClean="0">
                <a:effectLst/>
              </a:rPr>
              <a:t>2021 год – 66 166,27</a:t>
            </a:r>
            <a:endParaRPr lang="ru-RU" sz="2800" dirty="0" smtClean="0">
              <a:effectLst/>
            </a:endParaRPr>
          </a:p>
          <a:p>
            <a:pPr>
              <a:defRPr/>
            </a:pPr>
            <a:r>
              <a:rPr lang="ru-RU" sz="2800" b="1" i="0" baseline="0" dirty="0" smtClean="0">
                <a:effectLst/>
              </a:rPr>
              <a:t>2022 год – 218 242,66</a:t>
            </a:r>
            <a:endParaRPr lang="ru-RU" sz="2800" dirty="0">
              <a:effectLst/>
            </a:endParaRPr>
          </a:p>
        </c:rich>
      </c:tx>
      <c:layout>
        <c:manualLayout>
          <c:xMode val="edge"/>
          <c:yMode val="edge"/>
          <c:x val="0.59549337556698412"/>
          <c:y val="0.170940170940170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7343585256971099E-2"/>
          <c:y val="1.7735244632882428E-2"/>
          <c:w val="0.6675857730894208"/>
          <c:h val="0.8313214437938847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51328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A-4973-A7B3-8014E31F43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66166.27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3A-4973-A7B3-8014E31F432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218242.66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3A-4973-A7B3-8014E31F4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39292912"/>
        <c:axId val="439297504"/>
        <c:axId val="386883648"/>
      </c:bar3DChart>
      <c:catAx>
        <c:axId val="43929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9297504"/>
        <c:crosses val="autoZero"/>
        <c:auto val="1"/>
        <c:lblAlgn val="ctr"/>
        <c:lblOffset val="100"/>
        <c:noMultiLvlLbl val="0"/>
      </c:catAx>
      <c:valAx>
        <c:axId val="43929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9292912"/>
        <c:crosses val="autoZero"/>
        <c:crossBetween val="between"/>
      </c:valAx>
      <c:serAx>
        <c:axId val="38688364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9297504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5040456898593413E-2"/>
          <c:y val="0.86890548937793033"/>
          <c:w val="0.54745970476083505"/>
          <c:h val="0.129160060120690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extLst>
              <c:ext xmlns:c16="http://schemas.microsoft.com/office/drawing/2014/chart" uri="{C3380CC4-5D6E-409C-BE32-E72D297353CC}">
                <c16:uniqueId val="{00000001-91CF-4F5C-90CD-5BE2A7B416A2}"/>
              </c:ext>
            </c:extLst>
          </c:dPt>
          <c:dLbls>
            <c:dLbl>
              <c:idx val="0"/>
              <c:layout>
                <c:manualLayout>
                  <c:x val="5.7915777720828732E-2"/>
                  <c:y val="-0.25356817796968928"/>
                </c:manualLayout>
              </c:layout>
              <c:tx>
                <c:rich>
                  <a:bodyPr/>
                  <a:lstStyle/>
                  <a:p>
                    <a:fld id="{43DC45B4-D270-49DC-8C25-857EF9BA2474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79.33%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48614575772919"/>
                      <c:h val="9.638695710481445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1CF-4F5C-90CD-5BE2A7B416A2}"/>
                </c:ext>
              </c:extLst>
            </c:dLbl>
            <c:dLbl>
              <c:idx val="1"/>
              <c:layout>
                <c:manualLayout>
                  <c:x val="-7.7025742420901239E-2"/>
                  <c:y val="0.24782746134835335"/>
                </c:manualLayout>
              </c:layout>
              <c:tx>
                <c:rich>
                  <a:bodyPr/>
                  <a:lstStyle/>
                  <a:p>
                    <a:fld id="{17302519-AA72-4596-AD6F-B6139B8C74F1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6,24</a:t>
                    </a:r>
                  </a:p>
                  <a:p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1CF-4F5C-90CD-5BE2A7B416A2}"/>
                </c:ext>
              </c:extLst>
            </c:dLbl>
            <c:dLbl>
              <c:idx val="2"/>
              <c:layout>
                <c:manualLayout>
                  <c:x val="-5.8907206752265712E-2"/>
                  <c:y val="0.22644431038862073"/>
                </c:manualLayout>
              </c:layout>
              <c:tx>
                <c:rich>
                  <a:bodyPr/>
                  <a:lstStyle/>
                  <a:p>
                    <a:fld id="{91EF8340-3672-412A-9047-F6F05FAEBD96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0,03%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2955377924709"/>
                      <c:h val="7.3951612903225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1CF-4F5C-90CD-5BE2A7B416A2}"/>
                </c:ext>
              </c:extLst>
            </c:dLbl>
            <c:dLbl>
              <c:idx val="3"/>
              <c:layout>
                <c:manualLayout>
                  <c:x val="-8.4620003563418339E-2"/>
                  <c:y val="0.10599685156791237"/>
                </c:manualLayout>
              </c:layout>
              <c:tx>
                <c:rich>
                  <a:bodyPr/>
                  <a:lstStyle/>
                  <a:p>
                    <a:fld id="{2033E23D-7612-418B-A79C-66C908F60116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1,10 %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23020012701644"/>
                      <c:h val="6.669100838201676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1CF-4F5C-90CD-5BE2A7B416A2}"/>
                </c:ext>
              </c:extLst>
            </c:dLbl>
            <c:dLbl>
              <c:idx val="4"/>
              <c:layout>
                <c:manualLayout>
                  <c:x val="-3.0139728227518092E-2"/>
                  <c:y val="5.0800028211978557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/>
                    </a:pPr>
                    <a:fld id="{BE2CC694-5C28-4E72-A09E-29C71B4369E1}" type="CATEGORYNAME">
                      <a:rPr lang="ru-RU" smtClean="0"/>
                      <a:pPr algn="l">
                        <a:defRPr/>
                      </a:pPr>
                      <a:t>[ИМЯ КАТЕГОРИИ]</a:t>
                    </a:fld>
                    <a:r>
                      <a:rPr lang="ru-RU" baseline="0" dirty="0" smtClean="0"/>
                      <a:t>0,26%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02799914096488"/>
                      <c:h val="6.182478198289728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1CF-4F5C-90CD-5BE2A7B416A2}"/>
                </c:ext>
              </c:extLst>
            </c:dLbl>
            <c:dLbl>
              <c:idx val="5"/>
              <c:layout>
                <c:manualLayout>
                  <c:x val="-0.15033545653688227"/>
                  <c:y val="2.788608540720737E-2"/>
                </c:manualLayout>
              </c:layout>
              <c:tx>
                <c:rich>
                  <a:bodyPr/>
                  <a:lstStyle/>
                  <a:p>
                    <a:fld id="{4E338A28-58B0-424E-8270-6AAAE64F3A8E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3,26%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1CF-4F5C-90CD-5BE2A7B416A2}"/>
                </c:ext>
              </c:extLst>
            </c:dLbl>
            <c:dLbl>
              <c:idx val="6"/>
              <c:layout>
                <c:manualLayout>
                  <c:x val="-6.3987806661379709E-2"/>
                  <c:y val="-1.0982414945365197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fld id="{DC7853EF-0727-4C54-B526-CB26FE85103A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0,55%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43624959545423"/>
                      <c:h val="6.912412158157649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1CF-4F5C-90CD-5BE2A7B416A2}"/>
                </c:ext>
              </c:extLst>
            </c:dLbl>
            <c:dLbl>
              <c:idx val="7"/>
              <c:layout>
                <c:manualLayout>
                  <c:x val="-5.5721933724632772E-2"/>
                  <c:y val="-8.1970932700989499E-2"/>
                </c:manualLayout>
              </c:layout>
              <c:tx>
                <c:rich>
                  <a:bodyPr/>
                  <a:lstStyle/>
                  <a:p>
                    <a:fld id="{82FC8473-CC76-4778-944D-DDD72E380B3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0,63%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339225263623239"/>
                      <c:h val="6.669100838201676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1CF-4F5C-90CD-5BE2A7B416A2}"/>
                </c:ext>
              </c:extLst>
            </c:dLbl>
            <c:dLbl>
              <c:idx val="8"/>
              <c:layout>
                <c:manualLayout>
                  <c:x val="0.44324342587260634"/>
                  <c:y val="1.1217362535565394E-2"/>
                </c:manualLayout>
              </c:layout>
              <c:tx>
                <c:rich>
                  <a:bodyPr/>
                  <a:lstStyle/>
                  <a:p>
                    <a:fld id="{D239DC39-5D41-4B45-A0A2-27CA38C851B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8,59%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016369723929785"/>
                      <c:h val="0.1398387096774193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1CF-4F5C-90CD-5BE2A7B416A2}"/>
                </c:ext>
              </c:extLst>
            </c:dLbl>
            <c:dLbl>
              <c:idx val="9"/>
              <c:layout>
                <c:manualLayout>
                  <c:x val="-0.23600855230676343"/>
                  <c:y val="-1.765476083550392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1CF-4F5C-90CD-5BE2A7B416A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'Лист1 (3)'!$C$1:$L$2</c:f>
              <c:multiLvlStrCache>
                <c:ptCount val="9"/>
                <c:lvl>
                  <c:pt idx="8">
                    <c:v>Организация питание детей в ДОУ</c:v>
                  </c:pt>
                </c:lvl>
                <c:lvl>
                  <c:pt idx="0">
                    <c:v>Заработная плата. Начисление на оплату труда</c:v>
                  </c:pt>
                  <c:pt idx="1">
                    <c:v>Комунальные услуги</c:v>
                  </c:pt>
                  <c:pt idx="2">
                    <c:v>Услуги связи</c:v>
                  </c:pt>
                  <c:pt idx="3">
                    <c:v>Услуги по содержанию имущества</c:v>
                  </c:pt>
                  <c:pt idx="4">
                    <c:v>Прочие услуги </c:v>
                  </c:pt>
                  <c:pt idx="5">
                    <c:v>Прочие расходы (налоги)</c:v>
                  </c:pt>
                  <c:pt idx="6">
                    <c:v>Приобритение основных средств</c:v>
                  </c:pt>
                  <c:pt idx="7">
                    <c:v>Увеличение стоимости материальных запасов</c:v>
                  </c:pt>
                  <c:pt idx="8">
                    <c:v>Увеличение стоимости материальных запасов: из них</c:v>
                  </c:pt>
                </c:lvl>
              </c:multiLvlStrCache>
            </c:multiLvlStrRef>
          </c:cat>
          <c:val>
            <c:numRef>
              <c:f>'Лист1 (3)'!$C$3:$K$3</c:f>
              <c:numCache>
                <c:formatCode>#,##0.00</c:formatCode>
                <c:ptCount val="9"/>
                <c:pt idx="0">
                  <c:v>17413852.059999999</c:v>
                </c:pt>
                <c:pt idx="1">
                  <c:v>1370823.48</c:v>
                </c:pt>
                <c:pt idx="2">
                  <c:v>7200</c:v>
                </c:pt>
                <c:pt idx="3">
                  <c:v>241937.78</c:v>
                </c:pt>
                <c:pt idx="4">
                  <c:v>57207.68</c:v>
                </c:pt>
                <c:pt idx="5">
                  <c:v>715899</c:v>
                </c:pt>
                <c:pt idx="6">
                  <c:v>120968.6</c:v>
                </c:pt>
                <c:pt idx="7">
                  <c:v>139065.51</c:v>
                </c:pt>
                <c:pt idx="8">
                  <c:v>1885000.66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1CF-4F5C-90CD-5BE2A7B416A2}"/>
            </c:ext>
          </c:extLst>
        </c:ser>
        <c:ser>
          <c:idx val="1"/>
          <c:order val="1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'Лист1 (3)'!$C$1:$L$2</c:f>
              <c:multiLvlStrCache>
                <c:ptCount val="9"/>
                <c:lvl>
                  <c:pt idx="8">
                    <c:v>Организация питание детей в ДОУ</c:v>
                  </c:pt>
                </c:lvl>
                <c:lvl>
                  <c:pt idx="0">
                    <c:v>Заработная плата. Начисление на оплату труда</c:v>
                  </c:pt>
                  <c:pt idx="1">
                    <c:v>Комунальные услуги</c:v>
                  </c:pt>
                  <c:pt idx="2">
                    <c:v>Услуги связи</c:v>
                  </c:pt>
                  <c:pt idx="3">
                    <c:v>Услуги по содержанию имущества</c:v>
                  </c:pt>
                  <c:pt idx="4">
                    <c:v>Прочие услуги </c:v>
                  </c:pt>
                  <c:pt idx="5">
                    <c:v>Прочие расходы (налоги)</c:v>
                  </c:pt>
                  <c:pt idx="6">
                    <c:v>Приобритение основных средств</c:v>
                  </c:pt>
                  <c:pt idx="7">
                    <c:v>Увеличение стоимости материальных запасов</c:v>
                  </c:pt>
                  <c:pt idx="8">
                    <c:v>Увеличение стоимости материальных запасов: из них</c:v>
                  </c:pt>
                </c:lvl>
              </c:multiLvlStrCache>
            </c:multiLvlStrRef>
          </c:cat>
          <c:val>
            <c:numRef>
              <c:f>'Лист1 (3)'!$C$4:$K$4</c:f>
              <c:numCache>
                <c:formatCode>#,##0.00</c:formatCode>
                <c:ptCount val="9"/>
                <c:pt idx="0">
                  <c:v>79.327113427721386</c:v>
                </c:pt>
                <c:pt idx="1">
                  <c:v>6.2446533548501835</c:v>
                </c:pt>
                <c:pt idx="2">
                  <c:v>3.2798901398246635E-2</c:v>
                </c:pt>
                <c:pt idx="3">
                  <c:v>1.1021240820459288</c:v>
                </c:pt>
                <c:pt idx="4">
                  <c:v>0.26060403549200639</c:v>
                </c:pt>
                <c:pt idx="5">
                  <c:v>3.2612084322365789</c:v>
                </c:pt>
                <c:pt idx="6">
                  <c:v>0.55106071995610251</c:v>
                </c:pt>
                <c:pt idx="7">
                  <c:v>0.6334994375537335</c:v>
                </c:pt>
                <c:pt idx="8">
                  <c:v>8.58693760874581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1CF-4F5C-90CD-5BE2A7B416A2}"/>
            </c:ext>
          </c:extLst>
        </c:ser>
        <c:ser>
          <c:idx val="2"/>
          <c:order val="2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'Лист1 (3)'!$C$1:$L$2</c:f>
              <c:multiLvlStrCache>
                <c:ptCount val="9"/>
                <c:lvl>
                  <c:pt idx="8">
                    <c:v>Организация питание детей в ДОУ</c:v>
                  </c:pt>
                </c:lvl>
                <c:lvl>
                  <c:pt idx="0">
                    <c:v>Заработная плата. Начисление на оплату труда</c:v>
                  </c:pt>
                  <c:pt idx="1">
                    <c:v>Комунальные услуги</c:v>
                  </c:pt>
                  <c:pt idx="2">
                    <c:v>Услуги связи</c:v>
                  </c:pt>
                  <c:pt idx="3">
                    <c:v>Услуги по содержанию имущества</c:v>
                  </c:pt>
                  <c:pt idx="4">
                    <c:v>Прочие услуги </c:v>
                  </c:pt>
                  <c:pt idx="5">
                    <c:v>Прочие расходы (налоги)</c:v>
                  </c:pt>
                  <c:pt idx="6">
                    <c:v>Приобритение основных средств</c:v>
                  </c:pt>
                  <c:pt idx="7">
                    <c:v>Увеличение стоимости материальных запасов</c:v>
                  </c:pt>
                  <c:pt idx="8">
                    <c:v>Увеличение стоимости материальных запасов: из них</c:v>
                  </c:pt>
                </c:lvl>
              </c:multiLvlStrCache>
            </c:multiLvlStrRef>
          </c:cat>
          <c:val>
            <c:numRef>
              <c:f>'Лист1 (3)'!$C$5:$K$5</c:f>
              <c:numCache>
                <c:formatCode>0.0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D-91CF-4F5C-90CD-5BE2A7B416A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6461997400962798E-2"/>
          <c:y val="1.3752201583381281E-2"/>
          <c:w val="0.87138446501056921"/>
          <c:h val="0.65734682171351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758-4E90-BBAA-E047361991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7C3-4007-A8D5-1DF729E0A3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7C3-4007-A8D5-1DF729E0A3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7C3-4007-A8D5-1DF729E0A3D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7C3-4007-A8D5-1DF729E0A3D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77C3-4007-A8D5-1DF729E0A3D1}"/>
              </c:ext>
            </c:extLst>
          </c:dPt>
          <c:dPt>
            <c:idx val="6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713C-48F2-9885-C8CEAA1D9783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28,08%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758-4E90-BBAA-E047361991F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7C3-4007-A8D5-1DF729E0A3D1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0,17%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7C3-4007-A8D5-1DF729E0A3D1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36,38%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7C3-4007-A8D5-1DF729E0A3D1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26,37%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13C-48F2-9885-C8CEAA1D97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Заработная плата. Начисление на оплату труда</c:v>
                </c:pt>
                <c:pt idx="1">
                  <c:v>Комунальные услуги</c:v>
                </c:pt>
                <c:pt idx="2">
                  <c:v>Услуги связи</c:v>
                </c:pt>
                <c:pt idx="3">
                  <c:v>Услуги по содержанию имущества</c:v>
                </c:pt>
                <c:pt idx="4">
                  <c:v>Прочие услуги </c:v>
                </c:pt>
                <c:pt idx="5">
                  <c:v>Увеличение основных средств</c:v>
                </c:pt>
                <c:pt idx="6">
                  <c:v>Прочие услуги (налоги)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61751.28</c:v>
                </c:pt>
                <c:pt idx="1">
                  <c:v>0</c:v>
                </c:pt>
                <c:pt idx="2">
                  <c:v>19802.16</c:v>
                </c:pt>
                <c:pt idx="3">
                  <c:v>0</c:v>
                </c:pt>
                <c:pt idx="4">
                  <c:v>375</c:v>
                </c:pt>
                <c:pt idx="5">
                  <c:v>80000</c:v>
                </c:pt>
                <c:pt idx="6">
                  <c:v>57987.77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58-4E90-BBAA-E047361991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D4D7-4A77-AF0A-668CBD7545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D4D7-4A77-AF0A-668CBD7545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D4D7-4A77-AF0A-668CBD7545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D4D7-4A77-AF0A-668CBD7545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D4D7-4A77-AF0A-668CBD75450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D4D7-4A77-AF0A-668CBD75450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D4D7-4A77-AF0A-668CBD75450D}"/>
              </c:ext>
            </c:extLst>
          </c:dPt>
          <c:cat>
            <c:strRef>
              <c:f>Лист1!$A$2:$A$8</c:f>
              <c:strCache>
                <c:ptCount val="7"/>
                <c:pt idx="0">
                  <c:v>Заработная плата. Начисление на оплату труда</c:v>
                </c:pt>
                <c:pt idx="1">
                  <c:v>Комунальные услуги</c:v>
                </c:pt>
                <c:pt idx="2">
                  <c:v>Услуги связи</c:v>
                </c:pt>
                <c:pt idx="3">
                  <c:v>Услуги по содержанию имущества</c:v>
                </c:pt>
                <c:pt idx="4">
                  <c:v>Прочие услуги </c:v>
                </c:pt>
                <c:pt idx="5">
                  <c:v>Увеличение основных средств</c:v>
                </c:pt>
                <c:pt idx="6">
                  <c:v>Прочие услуги (налоги)</c:v>
                </c:pt>
              </c:strCache>
            </c:strRef>
          </c:cat>
          <c:val>
            <c:numRef>
              <c:f>Лист1!$C$2:$C$8</c:f>
              <c:numCache>
                <c:formatCode>0.00</c:formatCode>
                <c:ptCount val="7"/>
                <c:pt idx="0">
                  <c:v>28.07945808087544</c:v>
                </c:pt>
                <c:pt idx="1">
                  <c:v>0</c:v>
                </c:pt>
                <c:pt idx="2">
                  <c:v>9.0044112710018052</c:v>
                </c:pt>
                <c:pt idx="3">
                  <c:v>0</c:v>
                </c:pt>
                <c:pt idx="4">
                  <c:v>0.17051949012762635</c:v>
                </c:pt>
                <c:pt idx="5">
                  <c:v>36.377491227226955</c:v>
                </c:pt>
                <c:pt idx="6">
                  <c:v>26.368119930768177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13C-48F2-9885-C8CEAA1D9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42022820686514"/>
          <c:y val="0.6758874440384155"/>
          <c:w val="0.77273435483243924"/>
          <c:h val="0.179987674363429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89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33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4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86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288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131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952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41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29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014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913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224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5146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65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795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70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D36E3-325E-4ADE-9CFB-66409137ED1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CC12A12-FECD-4C72-A3F7-E588B16DA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9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1508" y="-457199"/>
            <a:ext cx="9398978" cy="4109166"/>
          </a:xfrm>
        </p:spPr>
        <p:txBody>
          <a:bodyPr numCol="1"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Финансовая деятельность ДОУ за 2022год.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2321170" y="4777379"/>
            <a:ext cx="4185138" cy="117501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841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354" y="624110"/>
            <a:ext cx="10682653" cy="12808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Условия финансирования Муниципального задания: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Оказание услуг – воспитанникам в количестве 104 человек</a:t>
            </a:r>
          </a:p>
          <a:p>
            <a:r>
              <a:rPr lang="ru-RU" sz="3600" dirty="0" smtClean="0"/>
              <a:t>Стоимость муниципальной услуги на ребенка 16 184,98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6918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192" y="1127030"/>
            <a:ext cx="11530583" cy="1280890"/>
          </a:xfrm>
        </p:spPr>
        <p:txBody>
          <a:bodyPr>
            <a:normAutofit/>
          </a:bodyPr>
          <a:lstStyle/>
          <a:p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 финансирования ДОУ 2020-2022 год</a:t>
            </a:r>
            <a:endParaRPr lang="ru-R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404" y="2636520"/>
            <a:ext cx="8915400" cy="377762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1. Муниципальный бюджет</a:t>
            </a:r>
          </a:p>
          <a:p>
            <a:r>
              <a:rPr lang="ru-RU" sz="4400" dirty="0" smtClean="0"/>
              <a:t>2. Республиканский бюджет</a:t>
            </a:r>
          </a:p>
          <a:p>
            <a:r>
              <a:rPr lang="ru-RU" sz="4400" dirty="0" smtClean="0"/>
              <a:t>3. Родительские взносы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2181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353" y="145646"/>
            <a:ext cx="9686445" cy="1280890"/>
          </a:xfrm>
        </p:spPr>
        <p:txBody>
          <a:bodyPr>
            <a:normAutofit/>
          </a:bodyPr>
          <a:lstStyle/>
          <a:p>
            <a:r>
              <a:rPr lang="ru-RU" b="1" i="1" u="sng" dirty="0"/>
              <a:t>Муниципальный </a:t>
            </a:r>
            <a:r>
              <a:rPr lang="ru-RU" b="1" i="1" u="sng" dirty="0" smtClean="0"/>
              <a:t>бюджет 2020 – 2022 год.</a:t>
            </a:r>
            <a:endParaRPr lang="ru-RU" b="1" i="1" u="sng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01115"/>
              </p:ext>
            </p:extLst>
          </p:nvPr>
        </p:nvGraphicFramePr>
        <p:xfrm>
          <a:off x="1711842" y="797442"/>
          <a:ext cx="9792771" cy="6060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6842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730" y="0"/>
            <a:ext cx="11500885" cy="914400"/>
          </a:xfrm>
        </p:spPr>
        <p:txBody>
          <a:bodyPr>
            <a:noAutofit/>
          </a:bodyPr>
          <a:lstStyle/>
          <a:p>
            <a:r>
              <a:rPr lang="ru-RU" sz="4000" b="1" i="1" u="sng" dirty="0"/>
              <a:t>Республиканский </a:t>
            </a:r>
            <a:r>
              <a:rPr lang="ru-RU" sz="4000" b="1" i="1" u="sng" dirty="0" smtClean="0"/>
              <a:t>бюджет </a:t>
            </a:r>
            <a:r>
              <a:rPr lang="ru-RU" sz="4000" b="1" i="1" u="sng" dirty="0"/>
              <a:t>2020 – 2022 год.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410503"/>
              </p:ext>
            </p:extLst>
          </p:nvPr>
        </p:nvGraphicFramePr>
        <p:xfrm>
          <a:off x="733425" y="680485"/>
          <a:ext cx="10771188" cy="6177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968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134" y="0"/>
            <a:ext cx="8911687" cy="1280890"/>
          </a:xfrm>
        </p:spPr>
        <p:txBody>
          <a:bodyPr/>
          <a:lstStyle/>
          <a:p>
            <a:r>
              <a:rPr lang="ru-RU" b="1" i="1" u="sng" dirty="0" smtClean="0"/>
              <a:t>Родительские взносы 2020-2022г.</a:t>
            </a:r>
            <a:endParaRPr lang="ru-RU" b="1" i="1" u="sng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2987368"/>
              </p:ext>
            </p:extLst>
          </p:nvPr>
        </p:nvGraphicFramePr>
        <p:xfrm>
          <a:off x="1307804" y="584791"/>
          <a:ext cx="9920362" cy="6273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7855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4025" y="624110"/>
            <a:ext cx="9780587" cy="1280890"/>
          </a:xfrm>
        </p:spPr>
        <p:txBody>
          <a:bodyPr>
            <a:normAutofit fontScale="90000"/>
          </a:bodyPr>
          <a:lstStyle/>
          <a:p>
            <a:r>
              <a:rPr lang="ru-RU" sz="4000" b="1" i="1" u="sng" dirty="0" smtClean="0"/>
              <a:t>Доходы платных услуг за 2020 – 2022 г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311379"/>
              </p:ext>
            </p:extLst>
          </p:nvPr>
        </p:nvGraphicFramePr>
        <p:xfrm>
          <a:off x="1514475" y="1285875"/>
          <a:ext cx="9990138" cy="557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325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4" y="0"/>
            <a:ext cx="11287125" cy="1280890"/>
          </a:xfrm>
        </p:spPr>
        <p:txBody>
          <a:bodyPr/>
          <a:lstStyle/>
          <a:p>
            <a:r>
              <a:rPr lang="ru-RU" b="1" i="1" u="sng" dirty="0" smtClean="0"/>
              <a:t>Выполнение бюджетных обязательств в 2022 г.</a:t>
            </a:r>
            <a:endParaRPr lang="ru-RU" b="1" i="1" u="sng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073752"/>
              </p:ext>
            </p:extLst>
          </p:nvPr>
        </p:nvGraphicFramePr>
        <p:xfrm>
          <a:off x="333375" y="1085850"/>
          <a:ext cx="11858625" cy="5772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9910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952625" y="409575"/>
            <a:ext cx="10239375" cy="5502275"/>
          </a:xfrm>
        </p:spPr>
        <p:txBody>
          <a:bodyPr>
            <a:normAutofit/>
          </a:bodyPr>
          <a:lstStyle/>
          <a:p>
            <a:r>
              <a:rPr lang="ru-RU" dirty="0"/>
              <a:t>Фонд </a:t>
            </a:r>
            <a:r>
              <a:rPr lang="ru-RU" dirty="0" smtClean="0"/>
              <a:t>оплаты </a:t>
            </a:r>
            <a:r>
              <a:rPr lang="ru-RU" dirty="0"/>
              <a:t>труда </a:t>
            </a:r>
            <a:r>
              <a:rPr lang="ru-RU" dirty="0" smtClean="0"/>
              <a:t>учреждений, в </a:t>
            </a:r>
            <a:r>
              <a:rPr lang="ru-RU" dirty="0"/>
              <a:t>том числе  </a:t>
            </a:r>
            <a:r>
              <a:rPr lang="ru-RU" dirty="0" smtClean="0"/>
              <a:t>                                                              Взносы </a:t>
            </a:r>
            <a:r>
              <a:rPr lang="ru-RU" dirty="0"/>
              <a:t>по обязательному социальному </a:t>
            </a:r>
            <a:r>
              <a:rPr lang="ru-RU" dirty="0" smtClean="0"/>
              <a:t>страхованию 				17 413 852,06</a:t>
            </a:r>
          </a:p>
          <a:p>
            <a:r>
              <a:rPr lang="ru-RU" dirty="0" smtClean="0"/>
              <a:t>Коммунальные услуги                                                         				1 370 823,48</a:t>
            </a:r>
          </a:p>
          <a:p>
            <a:r>
              <a:rPr lang="ru-RU" dirty="0"/>
              <a:t>Услуги </a:t>
            </a:r>
            <a:r>
              <a:rPr lang="ru-RU" dirty="0" smtClean="0"/>
              <a:t>связи                                                                            				7 200,00</a:t>
            </a:r>
          </a:p>
          <a:p>
            <a:r>
              <a:rPr lang="ru-RU" dirty="0"/>
              <a:t>Услуги по содержанию </a:t>
            </a:r>
            <a:r>
              <a:rPr lang="ru-RU" dirty="0" smtClean="0"/>
              <a:t>имущества                                			       241 937,78</a:t>
            </a:r>
          </a:p>
          <a:p>
            <a:r>
              <a:rPr lang="ru-RU" dirty="0"/>
              <a:t>Прочие услуги </a:t>
            </a:r>
            <a:r>
              <a:rPr lang="ru-RU" dirty="0" smtClean="0"/>
              <a:t>                                                                                                 57 207,68</a:t>
            </a:r>
          </a:p>
          <a:p>
            <a:r>
              <a:rPr lang="ru-RU" dirty="0" smtClean="0"/>
              <a:t>Прочие расходы (</a:t>
            </a:r>
            <a:r>
              <a:rPr lang="ru-RU" dirty="0"/>
              <a:t>налоги</a:t>
            </a:r>
            <a:r>
              <a:rPr lang="ru-RU" dirty="0" smtClean="0"/>
              <a:t>)                                                                              715 899,00</a:t>
            </a:r>
          </a:p>
          <a:p>
            <a:r>
              <a:rPr lang="ru-RU" dirty="0" smtClean="0"/>
              <a:t>Приобретение </a:t>
            </a:r>
            <a:r>
              <a:rPr lang="ru-RU" dirty="0"/>
              <a:t>основных </a:t>
            </a:r>
            <a:r>
              <a:rPr lang="ru-RU" dirty="0" smtClean="0"/>
              <a:t>средств                                                               120 968,60</a:t>
            </a:r>
          </a:p>
          <a:p>
            <a:r>
              <a:rPr lang="ru-RU" dirty="0"/>
              <a:t> Увеличение стоимости материальных </a:t>
            </a:r>
            <a:r>
              <a:rPr lang="ru-RU" dirty="0" smtClean="0"/>
              <a:t>запасов                                     139 065,51</a:t>
            </a:r>
          </a:p>
          <a:p>
            <a:r>
              <a:rPr lang="ru-RU" dirty="0"/>
              <a:t>Организация питание детей в </a:t>
            </a:r>
            <a:r>
              <a:rPr lang="ru-RU" dirty="0" smtClean="0"/>
              <a:t>ДОУ                                                            1 885 000,66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1618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6875" y="90710"/>
            <a:ext cx="10525125" cy="1280890"/>
          </a:xfrm>
        </p:spPr>
        <p:txBody>
          <a:bodyPr/>
          <a:lstStyle/>
          <a:p>
            <a:r>
              <a:rPr lang="ru-RU" b="1" i="1" u="sng" dirty="0" smtClean="0"/>
              <a:t>Выполнение обязательств по платным услугам в </a:t>
            </a:r>
            <a:r>
              <a:rPr lang="ru-RU" b="1" i="1" u="sng" dirty="0"/>
              <a:t>2022 г.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31764"/>
              </p:ext>
            </p:extLst>
          </p:nvPr>
        </p:nvGraphicFramePr>
        <p:xfrm>
          <a:off x="519112" y="1285874"/>
          <a:ext cx="10006013" cy="557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5505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4294967295"/>
          </p:nvPr>
        </p:nvSpPr>
        <p:spPr>
          <a:xfrm>
            <a:off x="2030413" y="2133600"/>
            <a:ext cx="10161587" cy="3778250"/>
          </a:xfrm>
        </p:spPr>
        <p:txBody>
          <a:bodyPr>
            <a:normAutofit/>
          </a:bodyPr>
          <a:lstStyle/>
          <a:p>
            <a:r>
              <a:rPr lang="ru-RU" dirty="0"/>
              <a:t>Фонд </a:t>
            </a:r>
            <a:r>
              <a:rPr lang="ru-RU" dirty="0" smtClean="0"/>
              <a:t>оплаты </a:t>
            </a:r>
            <a:r>
              <a:rPr lang="ru-RU" dirty="0"/>
              <a:t>труда </a:t>
            </a:r>
            <a:r>
              <a:rPr lang="ru-RU" dirty="0" smtClean="0"/>
              <a:t>учреждений, в </a:t>
            </a:r>
            <a:r>
              <a:rPr lang="ru-RU" dirty="0"/>
              <a:t>том числе  </a:t>
            </a:r>
            <a:r>
              <a:rPr lang="ru-RU" dirty="0" smtClean="0"/>
              <a:t>                                                               Взносы </a:t>
            </a:r>
            <a:r>
              <a:rPr lang="ru-RU" dirty="0"/>
              <a:t>по обязательному социальному </a:t>
            </a:r>
            <a:r>
              <a:rPr lang="ru-RU" dirty="0" smtClean="0"/>
              <a:t>страхованию 			61 751,28</a:t>
            </a:r>
          </a:p>
          <a:p>
            <a:r>
              <a:rPr lang="ru-RU" dirty="0" smtClean="0"/>
              <a:t>Увеличение основных средств		                                             	80 000,00</a:t>
            </a:r>
          </a:p>
          <a:p>
            <a:r>
              <a:rPr lang="ru-RU" dirty="0"/>
              <a:t>Услуги </a:t>
            </a:r>
            <a:r>
              <a:rPr lang="ru-RU" dirty="0" smtClean="0"/>
              <a:t>связи                                                                            			19802,16</a:t>
            </a:r>
          </a:p>
          <a:p>
            <a:r>
              <a:rPr lang="ru-RU" dirty="0"/>
              <a:t>Прочие расходы (налоги) </a:t>
            </a:r>
            <a:r>
              <a:rPr lang="ru-RU" dirty="0" smtClean="0"/>
              <a:t>                                                			57 987,77</a:t>
            </a:r>
          </a:p>
          <a:p>
            <a:r>
              <a:rPr lang="ru-RU" dirty="0"/>
              <a:t>Прочие услуги </a:t>
            </a:r>
            <a:r>
              <a:rPr lang="ru-RU" dirty="0" smtClean="0"/>
              <a:t>                                                                                          375,0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32351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6" y="447674"/>
            <a:ext cx="8362949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6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762125" y="2952750"/>
            <a:ext cx="10429875" cy="10668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u="sng" dirty="0" smtClean="0"/>
              <a:t>Спасибо за внимание!!!</a:t>
            </a:r>
            <a:endParaRPr lang="ru-RU" sz="5400" b="1" i="1" u="sng" dirty="0"/>
          </a:p>
        </p:txBody>
      </p:sp>
    </p:spTree>
    <p:extLst>
      <p:ext uri="{BB962C8B-B14F-4D97-AF65-F5344CB8AC3E}">
        <p14:creationId xmlns:p14="http://schemas.microsoft.com/office/powerpoint/2010/main" val="413698261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1512</TotalTime>
  <Words>221</Words>
  <Application>Microsoft Office PowerPoint</Application>
  <PresentationFormat>Широкоэкранный</PresentationFormat>
  <Paragraphs>56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Легкий дым</vt:lpstr>
      <vt:lpstr>Финансовая деятельность ДОУ за 2022год.</vt:lpstr>
      <vt:lpstr>Условия финансирования Муниципального задания:</vt:lpstr>
      <vt:lpstr> Источники финансирования ДОУ 2020-2022 год</vt:lpstr>
      <vt:lpstr>Муниципальный бюджет 2020 – 2022 год.</vt:lpstr>
      <vt:lpstr>Республиканский бюджет 2020 – 2022 год.</vt:lpstr>
      <vt:lpstr>Родительские взносы 2020-2022г.</vt:lpstr>
      <vt:lpstr>Доходы платных услуг за 2020 – 2022 г.</vt:lpstr>
      <vt:lpstr>Выполнение бюджетных обязательств в 2022 г.</vt:lpstr>
      <vt:lpstr>Презентация PowerPoint</vt:lpstr>
      <vt:lpstr>Выполнение обязательств по платным услугам в 2022 г.</vt:lpstr>
      <vt:lpstr>Презентация PowerPoint</vt:lpstr>
      <vt:lpstr>Презентация PowerPoint</vt:lpstr>
      <vt:lpstr>Спасибо за внимание!!!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created xsi:type="dcterms:W3CDTF">2023-01-30T12:08:23Z</dcterms:created>
  <dcterms:modified xsi:type="dcterms:W3CDTF">2023-02-06T13:28:13Z</dcterms:modified>
</cp:coreProperties>
</file>